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2" r:id="rId2"/>
    <p:sldId id="364" r:id="rId3"/>
    <p:sldId id="377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3" r:id="rId12"/>
    <p:sldId id="374" r:id="rId13"/>
    <p:sldId id="350" r:id="rId14"/>
    <p:sldId id="375" r:id="rId15"/>
    <p:sldId id="324" r:id="rId16"/>
    <p:sldId id="344" r:id="rId17"/>
    <p:sldId id="340" r:id="rId18"/>
    <p:sldId id="379" r:id="rId19"/>
    <p:sldId id="380" r:id="rId20"/>
    <p:sldId id="323" r:id="rId21"/>
    <p:sldId id="382" r:id="rId22"/>
    <p:sldId id="383" r:id="rId23"/>
    <p:sldId id="325" r:id="rId24"/>
    <p:sldId id="326" r:id="rId25"/>
    <p:sldId id="328" r:id="rId26"/>
    <p:sldId id="381" r:id="rId27"/>
    <p:sldId id="309" r:id="rId28"/>
    <p:sldId id="310" r:id="rId29"/>
    <p:sldId id="348" r:id="rId30"/>
    <p:sldId id="311" r:id="rId31"/>
    <p:sldId id="312" r:id="rId32"/>
    <p:sldId id="320" r:id="rId33"/>
    <p:sldId id="313" r:id="rId34"/>
    <p:sldId id="338" r:id="rId35"/>
    <p:sldId id="319" r:id="rId36"/>
    <p:sldId id="33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2" autoAdjust="0"/>
    <p:restoredTop sz="86634" autoAdjust="0"/>
  </p:normalViewPr>
  <p:slideViewPr>
    <p:cSldViewPr snapToGrid="0">
      <p:cViewPr varScale="1">
        <p:scale>
          <a:sx n="94" d="100"/>
          <a:sy n="94" d="100"/>
        </p:scale>
        <p:origin x="9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71EFD-22A3-4D82-8675-47EC19C4213D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B2A0F-BA07-41D8-954D-1D21E46D6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98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order to study the impact of compositional</a:t>
            </a:r>
            <a:r>
              <a:rPr lang="en-US" baseline="0" dirty="0"/>
              <a:t> normalization, I focused on a set of universal single-copy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C59EE-8AE0-5445-B311-80E906F067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7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C59EE-8AE0-5445-B311-80E906F067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63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only looking at the major allele at every position</a:t>
            </a:r>
          </a:p>
          <a:p>
            <a:endParaRPr lang="en-US" dirty="0"/>
          </a:p>
          <a:p>
            <a:r>
              <a:rPr lang="en-US" dirty="0"/>
              <a:t>By discarding the minor allele they are ignoring the fact that the microbiome is a mixture of species</a:t>
            </a:r>
          </a:p>
          <a:p>
            <a:endParaRPr lang="en-US" dirty="0"/>
          </a:p>
          <a:p>
            <a:r>
              <a:rPr lang="en-US" dirty="0"/>
              <a:t>How can we account for multiple strains per sample?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B2A0F-BA07-41D8-954D-1D21E46D67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only looking at the major allele at every position</a:t>
            </a:r>
          </a:p>
          <a:p>
            <a:endParaRPr lang="en-US" dirty="0"/>
          </a:p>
          <a:p>
            <a:r>
              <a:rPr lang="en-US" dirty="0"/>
              <a:t>By discarding the minor allele they are ignoring the fact that the microbiome is a mixture of species</a:t>
            </a:r>
          </a:p>
          <a:p>
            <a:endParaRPr lang="en-US" dirty="0"/>
          </a:p>
          <a:p>
            <a:r>
              <a:rPr lang="en-US" dirty="0"/>
              <a:t>How can we account for multiple strains per sample?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B2A0F-BA07-41D8-954D-1D21E46D67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4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sequencing error? Or is this a variable strain present in the microbiome?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B2A0F-BA07-41D8-954D-1D21E46D67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7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FAFF2-684E-4955-8910-7A0196D777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1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accent1">
              <a:lumMod val="75000"/>
              <a:alpha val="75000"/>
            </a:schemeClr>
          </a:solidFill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2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0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615D-24EF-4CA1-BE7D-DD074C5CE94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3DFCA-42A9-4288-B579-25BD13F7B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8"/>
          <p:cNvSpPr txBox="1">
            <a:spLocks/>
          </p:cNvSpPr>
          <p:nvPr/>
        </p:nvSpPr>
        <p:spPr>
          <a:xfrm>
            <a:off x="0" y="0"/>
            <a:ext cx="12192000" cy="4630994"/>
          </a:xfrm>
          <a:prstGeom prst="rect">
            <a:avLst/>
          </a:prstGeom>
          <a:solidFill>
            <a:srgbClr val="2E75B5">
              <a:alpha val="74901"/>
            </a:srgbClr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variable strains in the microbiome</a:t>
            </a:r>
          </a:p>
        </p:txBody>
      </p:sp>
      <p:sp>
        <p:nvSpPr>
          <p:cNvPr id="6" name="Shape 239"/>
          <p:cNvSpPr txBox="1">
            <a:spLocks/>
          </p:cNvSpPr>
          <p:nvPr/>
        </p:nvSpPr>
        <p:spPr>
          <a:xfrm>
            <a:off x="698089" y="5342346"/>
            <a:ext cx="10795819" cy="1655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 Verster (averster@uw.edu)</a:t>
            </a:r>
          </a:p>
          <a:p>
            <a:pPr marL="0" indent="0" algn="ctr"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48999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695210" y="-10437653"/>
            <a:ext cx="3929047" cy="291907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The MUSiCC pipeline</a:t>
            </a:r>
            <a:endParaRPr lang="en-US" sz="1400" dirty="0"/>
          </a:p>
        </p:txBody>
      </p:sp>
      <p:sp>
        <p:nvSpPr>
          <p:cNvPr id="14" name="Down Arrow 13"/>
          <p:cNvSpPr/>
          <p:nvPr/>
        </p:nvSpPr>
        <p:spPr bwMode="auto">
          <a:xfrm>
            <a:off x="5996692" y="2353039"/>
            <a:ext cx="183830" cy="444619"/>
          </a:xfrm>
          <a:prstGeom prst="downArrow">
            <a:avLst/>
          </a:prstGeom>
          <a:solidFill>
            <a:srgbClr val="00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1400">
              <a:latin typeface="Arial" charset="0"/>
              <a:ea typeface="新細明體" pitchFamily="18" charset="-12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002089" y="2936362"/>
            <a:ext cx="4178553" cy="588475"/>
          </a:xfrm>
          <a:prstGeom prst="roundRect">
            <a:avLst/>
          </a:prstGeom>
          <a:solidFill>
            <a:srgbClr val="0000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Correct </a:t>
            </a:r>
            <a:r>
              <a:rPr kumimoji="1" lang="en-US" b="1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intra</a:t>
            </a:r>
            <a:r>
              <a:rPr kumimoji="1" lang="en-US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-sample variation using marker-based regularized linear model</a:t>
            </a:r>
            <a:endParaRPr kumimoji="1" lang="en-US" baseline="-25000" dirty="0">
              <a:solidFill>
                <a:srgbClr val="FFFFFA"/>
              </a:solidFill>
              <a:latin typeface="Calibri"/>
              <a:ea typeface="新細明體" pitchFamily="18" charset="-120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438702" y="4399402"/>
            <a:ext cx="3334733" cy="588475"/>
          </a:xfrm>
          <a:prstGeom prst="roundRect">
            <a:avLst/>
          </a:prstGeom>
          <a:solidFill>
            <a:srgbClr val="FF800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Normalize </a:t>
            </a:r>
            <a:r>
              <a:rPr kumimoji="1" lang="en-US" b="1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inter</a:t>
            </a:r>
            <a:r>
              <a:rPr kumimoji="1" lang="en-US" dirty="0">
                <a:solidFill>
                  <a:srgbClr val="FFFFFA"/>
                </a:solidFill>
                <a:latin typeface="Calibri"/>
                <a:ea typeface="新細明體" pitchFamily="18" charset="-120"/>
                <a:cs typeface="Calibri"/>
              </a:rPr>
              <a:t>-sample variation using marker-based abundances</a:t>
            </a:r>
            <a:endParaRPr kumimoji="1" lang="en-US" baseline="-25000" dirty="0">
              <a:solidFill>
                <a:srgbClr val="FFFFFA"/>
              </a:solidFill>
              <a:latin typeface="Calibri"/>
              <a:ea typeface="新細明體" pitchFamily="18" charset="-120"/>
              <a:cs typeface="Calibri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98932" y="5627916"/>
            <a:ext cx="4978400" cy="819989"/>
          </a:xfrm>
          <a:prstGeom prst="roundRect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kumimoji="1" lang="en-US" b="1" dirty="0">
                <a:latin typeface="Calibri"/>
                <a:ea typeface="新細明體" pitchFamily="18" charset="-120"/>
                <a:cs typeface="Calibri"/>
              </a:rPr>
              <a:t>verage copy-number of genes across all genomes in the sample (the “average microbe”)</a:t>
            </a:r>
            <a:endParaRPr kumimoji="1" lang="en-US" b="1" baseline="-25000" dirty="0">
              <a:latin typeface="Calibri"/>
              <a:ea typeface="新細明體" pitchFamily="18" charset="-120"/>
              <a:cs typeface="Calibri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7146" y="1434099"/>
            <a:ext cx="4601870" cy="772374"/>
          </a:xfrm>
          <a:prstGeom prst="roundRect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Relative abundance of  genes in the sample (obtained by shotgun metagenomic sequencing and annotation)</a:t>
            </a:r>
            <a:endParaRPr kumimoji="1" lang="en-US" b="1" baseline="-250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The MUSiCC pipeline</a:t>
            </a:r>
          </a:p>
        </p:txBody>
      </p:sp>
      <p:sp>
        <p:nvSpPr>
          <p:cNvPr id="22" name="Down Arrow 21"/>
          <p:cNvSpPr/>
          <p:nvPr/>
        </p:nvSpPr>
        <p:spPr bwMode="auto">
          <a:xfrm>
            <a:off x="5996692" y="3711280"/>
            <a:ext cx="183830" cy="444619"/>
          </a:xfrm>
          <a:prstGeom prst="downArrow">
            <a:avLst/>
          </a:prstGeom>
          <a:solidFill>
            <a:srgbClr val="00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1400">
              <a:latin typeface="Arial" charset="0"/>
              <a:ea typeface="新細明體" pitchFamily="18" charset="-120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5996692" y="5183297"/>
            <a:ext cx="183830" cy="444619"/>
          </a:xfrm>
          <a:prstGeom prst="downArrow">
            <a:avLst/>
          </a:prstGeom>
          <a:solidFill>
            <a:srgbClr val="00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1400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1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MUSiCC lowers inter-study variability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79451" y="1540748"/>
            <a:ext cx="4231882" cy="4512920"/>
            <a:chOff x="255451" y="1540748"/>
            <a:chExt cx="4231882" cy="4512920"/>
          </a:xfrm>
        </p:grpSpPr>
        <p:pic>
          <p:nvPicPr>
            <p:cNvPr id="4" name="Picture 3" descr="Figure 8_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4" r="51330" b="43445"/>
            <a:stretch/>
          </p:blipFill>
          <p:spPr>
            <a:xfrm>
              <a:off x="255451" y="1899920"/>
              <a:ext cx="4231882" cy="41537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89280" y="1540748"/>
              <a:ext cx="379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With relative normalization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50517" y="1540748"/>
            <a:ext cx="4223948" cy="4512920"/>
            <a:chOff x="4726517" y="1540748"/>
            <a:chExt cx="4223948" cy="4512920"/>
          </a:xfrm>
        </p:grpSpPr>
        <p:pic>
          <p:nvPicPr>
            <p:cNvPr id="5" name="Picture 4" descr="Figure 8_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21" t="5961" b="43368"/>
            <a:stretch/>
          </p:blipFill>
          <p:spPr>
            <a:xfrm>
              <a:off x="4726517" y="1899920"/>
              <a:ext cx="4223948" cy="41537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49520" y="1540748"/>
              <a:ext cx="379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After applying MUSiCC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1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bacterial strain and why should we care?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kind of variants can we use to detect variable strains in metagenomes?</a:t>
            </a:r>
          </a:p>
          <a:p>
            <a:endParaRPr lang="en-US" dirty="0"/>
          </a:p>
          <a:p>
            <a:r>
              <a:rPr lang="en-US" dirty="0"/>
              <a:t>Constrains – detecting strains based on population level variants.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703" y="1713388"/>
            <a:ext cx="10679097" cy="763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</p:spPr>
        <p:txBody>
          <a:bodyPr/>
          <a:lstStyle/>
          <a:p>
            <a:r>
              <a:rPr lang="en-US" dirty="0"/>
              <a:t>Recall – bacterial species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8090" y="2117233"/>
            <a:ext cx="231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Phenotype based definition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8090" y="4068933"/>
            <a:ext cx="231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DNA-DNA hybridization of 70%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4" y="3756689"/>
            <a:ext cx="4128472" cy="17496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18089" y="6066787"/>
            <a:ext cx="231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 identity of 97%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79" y="5683326"/>
            <a:ext cx="4344289" cy="103210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86479" y="1880439"/>
            <a:ext cx="310718" cy="310718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3953491" y="1654557"/>
            <a:ext cx="1724452" cy="1500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67970" y="2347718"/>
            <a:ext cx="310718" cy="310718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797197" y="2675127"/>
            <a:ext cx="310718" cy="310718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entagon 36"/>
          <p:cNvSpPr/>
          <p:nvPr/>
        </p:nvSpPr>
        <p:spPr>
          <a:xfrm>
            <a:off x="4952556" y="2147910"/>
            <a:ext cx="359306" cy="342196"/>
          </a:xfrm>
          <a:prstGeom prst="pentagon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5 Points 37"/>
          <p:cNvSpPr/>
          <p:nvPr/>
        </p:nvSpPr>
        <p:spPr>
          <a:xfrm>
            <a:off x="7260649" y="1873814"/>
            <a:ext cx="422787" cy="422787"/>
          </a:xfrm>
          <a:prstGeom prst="star5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38"/>
          <p:cNvSpPr/>
          <p:nvPr/>
        </p:nvSpPr>
        <p:spPr>
          <a:xfrm>
            <a:off x="6774297" y="2226594"/>
            <a:ext cx="422787" cy="422787"/>
          </a:xfrm>
          <a:prstGeom prst="star5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/>
          <p:cNvSpPr/>
          <p:nvPr/>
        </p:nvSpPr>
        <p:spPr>
          <a:xfrm>
            <a:off x="7747001" y="2226595"/>
            <a:ext cx="422787" cy="422787"/>
          </a:xfrm>
          <a:prstGeom prst="star5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5 Points 40"/>
          <p:cNvSpPr/>
          <p:nvPr/>
        </p:nvSpPr>
        <p:spPr>
          <a:xfrm>
            <a:off x="7292431" y="2595289"/>
            <a:ext cx="422787" cy="422787"/>
          </a:xfrm>
          <a:prstGeom prst="star5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flipH="1">
            <a:off x="6609816" y="1654557"/>
            <a:ext cx="1724452" cy="15003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9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280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Definitions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Species - A group of prokaryotes that taxonomist has characterized based on phenotypes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Strain - A representative prokaryote from the species group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Operational taxonomical unit - A group of 16S sequences with at least 97% ID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59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within-species variation mean anything?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91" y="2014082"/>
            <a:ext cx="9352129" cy="4351338"/>
          </a:xfrm>
        </p:spPr>
      </p:pic>
      <p:sp>
        <p:nvSpPr>
          <p:cNvPr id="5" name="Rectangle 4"/>
          <p:cNvSpPr/>
          <p:nvPr/>
        </p:nvSpPr>
        <p:spPr>
          <a:xfrm>
            <a:off x="2476243" y="4971495"/>
            <a:ext cx="5513660" cy="12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908800" y="1554480"/>
            <a:ext cx="4551680" cy="4226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Prochlorococcus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Blue-green algae, photosynthetic bacteria which lives in the ocean</a:t>
            </a:r>
          </a:p>
          <a:p>
            <a:r>
              <a:rPr lang="en-US" dirty="0"/>
              <a:t>Might be the most abundant organism on earth (100,000 cells per ml of seawater)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53" y="3537527"/>
            <a:ext cx="3954001" cy="29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Prochlorococcus</a:t>
            </a:r>
            <a:r>
              <a:rPr lang="en-US" dirty="0"/>
              <a:t> ecotypes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Strain difference is &lt;1% in 16S sequence</a:t>
            </a:r>
          </a:p>
          <a:p>
            <a:r>
              <a:rPr lang="en-US" dirty="0"/>
              <a:t>But each strain has many specific genes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65" y="3293207"/>
            <a:ext cx="4890541" cy="356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91" y="3211288"/>
            <a:ext cx="4192526" cy="3511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8283" y="4181383"/>
            <a:ext cx="310719" cy="5592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42605" y="6442781"/>
            <a:ext cx="495098" cy="27964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6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E. coli </a:t>
            </a:r>
            <a:r>
              <a:rPr lang="en-US" dirty="0"/>
              <a:t>O157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60" y="1934210"/>
            <a:ext cx="3175000" cy="22479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2" y="4511040"/>
            <a:ext cx="4621875" cy="2167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70" y="2491740"/>
            <a:ext cx="5524500" cy="266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31120" y="6217920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 et al. 2016</a:t>
            </a:r>
          </a:p>
        </p:txBody>
      </p:sp>
    </p:spTree>
    <p:extLst>
      <p:ext uri="{BB962C8B-B14F-4D97-AF65-F5344CB8AC3E}">
        <p14:creationId xmlns:p14="http://schemas.microsoft.com/office/powerpoint/2010/main" val="13698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bacterial strain and why should we care?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kind of variants can we use to detect variable strains in metagenomes?</a:t>
            </a:r>
          </a:p>
          <a:p>
            <a:endParaRPr lang="en-US" dirty="0"/>
          </a:p>
          <a:p>
            <a:r>
              <a:rPr lang="en-US" dirty="0"/>
              <a:t>Constrains – detecting strains based on population level variants.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703" y="3237388"/>
            <a:ext cx="10679097" cy="1048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Compositional data</a:t>
            </a:r>
          </a:p>
          <a:p>
            <a:pPr lvl="1"/>
            <a:r>
              <a:rPr lang="en-US" dirty="0"/>
              <a:t>What does it mean for data to be compositional and what problems does it create?</a:t>
            </a:r>
          </a:p>
          <a:p>
            <a:endParaRPr lang="en-US" dirty="0"/>
          </a:p>
          <a:p>
            <a:r>
              <a:rPr lang="en-US" dirty="0"/>
              <a:t>Compositional data and correlation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Sparcc</a:t>
            </a:r>
            <a:r>
              <a:rPr lang="en-US" dirty="0"/>
              <a:t> 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Avoiding compositional data</a:t>
            </a:r>
          </a:p>
          <a:p>
            <a:endParaRPr lang="en-US" dirty="0"/>
          </a:p>
          <a:p>
            <a:r>
              <a:rPr lang="en-US" dirty="0"/>
              <a:t>Transforming compositional data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PhILR</a:t>
            </a:r>
            <a:r>
              <a:rPr lang="en-US" dirty="0"/>
              <a:t> method for transforming out of a compositional space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1336" y="3980060"/>
            <a:ext cx="10741981" cy="967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SNV – single nucleotide differences between strains of the same species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CNV – copy number variation of genes from duplications and deletions</a:t>
            </a:r>
          </a:p>
        </p:txBody>
      </p:sp>
    </p:spTree>
    <p:extLst>
      <p:ext uri="{BB962C8B-B14F-4D97-AF65-F5344CB8AC3E}">
        <p14:creationId xmlns:p14="http://schemas.microsoft.com/office/powerpoint/2010/main" val="61057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strains in metagenomes?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71" y="1605131"/>
            <a:ext cx="7577054" cy="5051370"/>
          </a:xfrm>
        </p:spPr>
      </p:pic>
      <p:sp>
        <p:nvSpPr>
          <p:cNvPr id="6" name="Rectangle 5"/>
          <p:cNvSpPr/>
          <p:nvPr/>
        </p:nvSpPr>
        <p:spPr>
          <a:xfrm>
            <a:off x="1668373" y="2831977"/>
            <a:ext cx="2095758" cy="32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01178" y="5234593"/>
            <a:ext cx="2095758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0482" y="2814221"/>
            <a:ext cx="3530981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663" y="3850145"/>
            <a:ext cx="3530981" cy="2888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09663" y="3086665"/>
            <a:ext cx="1178400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09663" y="2802035"/>
            <a:ext cx="1178400" cy="136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254" y="1479806"/>
            <a:ext cx="2095758" cy="32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6207" y="2802035"/>
            <a:ext cx="4301380" cy="4055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71463" y="6368818"/>
            <a:ext cx="192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Truong et al. 2017</a:t>
            </a:r>
          </a:p>
        </p:txBody>
      </p:sp>
    </p:spTree>
    <p:extLst>
      <p:ext uri="{BB962C8B-B14F-4D97-AF65-F5344CB8AC3E}">
        <p14:creationId xmlns:p14="http://schemas.microsoft.com/office/powerpoint/2010/main" val="183114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allows you to compare microbiome strains to published genome sequences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2664"/>
            <a:ext cx="10515600" cy="3757259"/>
          </a:xfrm>
        </p:spPr>
      </p:pic>
      <p:sp>
        <p:nvSpPr>
          <p:cNvPr id="6" name="TextBox 5"/>
          <p:cNvSpPr txBox="1"/>
          <p:nvPr/>
        </p:nvSpPr>
        <p:spPr>
          <a:xfrm>
            <a:off x="9001960" y="1420427"/>
            <a:ext cx="298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Faecalibacterium</a:t>
            </a:r>
            <a:r>
              <a:rPr lang="en-US" i="1" dirty="0"/>
              <a:t> </a:t>
            </a:r>
            <a:r>
              <a:rPr lang="en-US" i="1" dirty="0" err="1"/>
              <a:t>prausnitzii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60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variants in human genetics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03177" y="2441359"/>
            <a:ext cx="98098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260630" y="2162943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93623" y="2125888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31840" y="3265287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3436" y="3001336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96429" y="2964281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108" y="4064269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61209" y="3800318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94202" y="3763263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5029108" y="4823898"/>
            <a:ext cx="11165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50104" y="4559947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83097" y="4522892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58704" y="6262388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50104" y="5998437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3097" y="5961382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T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V="1">
            <a:off x="4975840" y="5530786"/>
            <a:ext cx="1309548" cy="54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50104" y="5272334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83097" y="5235279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43891" y="1782613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5239" y="2799750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556250" y="4998128"/>
            <a:ext cx="2845202" cy="1264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01452" y="4784502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 error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36" y="2719776"/>
            <a:ext cx="1936851" cy="19368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45338" y="4558612"/>
            <a:ext cx="116463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A/A</a:t>
            </a:r>
          </a:p>
        </p:txBody>
      </p:sp>
    </p:spTree>
    <p:extLst>
      <p:ext uri="{BB962C8B-B14F-4D97-AF65-F5344CB8AC3E}">
        <p14:creationId xmlns:p14="http://schemas.microsoft.com/office/powerpoint/2010/main" val="149519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variants in the microbiome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03177" y="2441359"/>
            <a:ext cx="98098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260630" y="2162943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93623" y="2125888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31840" y="3265287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63436" y="3001336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96429" y="2964281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108" y="4064269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61209" y="3800318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94202" y="3763263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5029108" y="4823898"/>
            <a:ext cx="11165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50104" y="4559947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83097" y="4522892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58704" y="6262388"/>
            <a:ext cx="15271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50104" y="5998437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3097" y="5961382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T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V="1">
            <a:off x="4975840" y="5530786"/>
            <a:ext cx="1309548" cy="54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50104" y="5272334"/>
            <a:ext cx="527901" cy="527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83097" y="5235279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43891" y="1782613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5239" y="2799750"/>
            <a:ext cx="127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72" y="2884254"/>
            <a:ext cx="1585097" cy="7620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887850" y="2944394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72" y="4547048"/>
            <a:ext cx="1585097" cy="762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87850" y="4607188"/>
            <a:ext cx="4619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29858" y="2979634"/>
            <a:ext cx="14613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80%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29858" y="4591678"/>
            <a:ext cx="14613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20%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6502488" y="5482721"/>
            <a:ext cx="3661386" cy="779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163874" y="5269095"/>
            <a:ext cx="202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 error?</a:t>
            </a:r>
          </a:p>
        </p:txBody>
      </p:sp>
    </p:spTree>
    <p:extLst>
      <p:ext uri="{BB962C8B-B14F-4D97-AF65-F5344CB8AC3E}">
        <p14:creationId xmlns:p14="http://schemas.microsoft.com/office/powerpoint/2010/main" val="31995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4" grpId="0"/>
      <p:bldP spid="3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work detecting SNVs in metagenomes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9" y="1677978"/>
            <a:ext cx="10515600" cy="3403986"/>
          </a:xfrm>
        </p:spPr>
      </p:pic>
      <p:sp>
        <p:nvSpPr>
          <p:cNvPr id="4" name="Rectangle 3"/>
          <p:cNvSpPr/>
          <p:nvPr/>
        </p:nvSpPr>
        <p:spPr>
          <a:xfrm>
            <a:off x="227965" y="54797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“We performed SNP calling on the pooled samples and only considered bases with a quality score &gt;=15. We required SNPs to be supported by &gt;=4 reads and to occur with a frequency of &gt;=1%.”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7440" y="6488668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Schloissnig</a:t>
            </a:r>
            <a:r>
              <a:rPr lang="en-US" dirty="0"/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35389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bacterial strain and why should we care?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kind of variants can we use to detect variable strains in metagenomes?</a:t>
            </a:r>
          </a:p>
          <a:p>
            <a:endParaRPr lang="en-US" dirty="0"/>
          </a:p>
          <a:p>
            <a:r>
              <a:rPr lang="en-US" dirty="0"/>
              <a:t>Constrains – detecting strains based on population level variants.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703" y="4639468"/>
            <a:ext cx="10679097" cy="1048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Conspecific Strains (Constrains)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69" y="1808208"/>
            <a:ext cx="4594806" cy="4770718"/>
          </a:xfrm>
        </p:spPr>
      </p:pic>
    </p:spTree>
    <p:extLst>
      <p:ext uri="{BB962C8B-B14F-4D97-AF65-F5344CB8AC3E}">
        <p14:creationId xmlns:p14="http://schemas.microsoft.com/office/powerpoint/2010/main" val="275501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identification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34" y="1869168"/>
            <a:ext cx="8614770" cy="4351338"/>
          </a:xfrm>
        </p:spPr>
      </p:pic>
    </p:spTree>
    <p:extLst>
      <p:ext uri="{BB962C8B-B14F-4D97-AF65-F5344CB8AC3E}">
        <p14:creationId xmlns:p14="http://schemas.microsoft.com/office/powerpoint/2010/main" val="423274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Recall, other methods take only the most abundant allele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71" y="1605131"/>
            <a:ext cx="7577054" cy="5051370"/>
          </a:xfrm>
        </p:spPr>
      </p:pic>
      <p:sp>
        <p:nvSpPr>
          <p:cNvPr id="6" name="Rectangle 5"/>
          <p:cNvSpPr/>
          <p:nvPr/>
        </p:nvSpPr>
        <p:spPr>
          <a:xfrm>
            <a:off x="1668373" y="2831977"/>
            <a:ext cx="2095758" cy="32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01178" y="5234593"/>
            <a:ext cx="2095758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0482" y="2814221"/>
            <a:ext cx="3530981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663" y="3850145"/>
            <a:ext cx="3530981" cy="2888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09663" y="3086665"/>
            <a:ext cx="1178400" cy="142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09663" y="2802035"/>
            <a:ext cx="1178400" cy="136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254" y="1479806"/>
            <a:ext cx="2095758" cy="3213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1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compositional problems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81" y="1878891"/>
            <a:ext cx="6100019" cy="420842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8891"/>
            <a:ext cx="5992427" cy="41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5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flow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8172"/>
            <a:ext cx="6974533" cy="4351338"/>
          </a:xfrm>
        </p:spPr>
      </p:pic>
      <p:sp>
        <p:nvSpPr>
          <p:cNvPr id="5" name="Oval 4"/>
          <p:cNvSpPr/>
          <p:nvPr/>
        </p:nvSpPr>
        <p:spPr>
          <a:xfrm>
            <a:off x="9006085" y="383299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10588" y="396619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4560" y="3674721"/>
            <a:ext cx="1663337" cy="958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219869" y="3825335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24372" y="3958532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11828" y="5377248"/>
            <a:ext cx="1663337" cy="544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70514" y="5258944"/>
            <a:ext cx="204651" cy="3580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2434" y="3735977"/>
            <a:ext cx="1356359" cy="21858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45316" y="3397066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50391" y="3389405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5" name="Oval 14"/>
          <p:cNvSpPr/>
          <p:nvPr/>
        </p:nvSpPr>
        <p:spPr>
          <a:xfrm>
            <a:off x="9006085" y="209256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110588" y="222576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21239" y="1656636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8" name="Oval 17"/>
          <p:cNvSpPr/>
          <p:nvPr/>
        </p:nvSpPr>
        <p:spPr>
          <a:xfrm>
            <a:off x="10276431" y="208765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380934" y="222084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91585" y="1651721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27" name="Oval 26"/>
          <p:cNvSpPr/>
          <p:nvPr/>
        </p:nvSpPr>
        <p:spPr>
          <a:xfrm>
            <a:off x="8446504" y="5435624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551007" y="5568821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9" name="Oval 28"/>
          <p:cNvSpPr/>
          <p:nvPr/>
        </p:nvSpPr>
        <p:spPr>
          <a:xfrm>
            <a:off x="9660288" y="5427963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64791" y="5561160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29375" y="4999694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50792" y="4992033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</a:t>
            </a:r>
          </a:p>
        </p:txBody>
      </p:sp>
      <p:sp>
        <p:nvSpPr>
          <p:cNvPr id="33" name="Oval 32"/>
          <p:cNvSpPr/>
          <p:nvPr/>
        </p:nvSpPr>
        <p:spPr>
          <a:xfrm>
            <a:off x="10783641" y="5427963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88144" y="5561160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95885" y="5001715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48793" y="3554963"/>
            <a:ext cx="2298265" cy="21125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378784" y="3462279"/>
            <a:ext cx="1905055" cy="5473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7" grpId="0" animBg="1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</a:t>
            </a:r>
          </a:p>
        </p:txBody>
      </p:sp>
      <p:sp>
        <p:nvSpPr>
          <p:cNvPr id="4" name="Oval 3"/>
          <p:cNvSpPr/>
          <p:nvPr/>
        </p:nvSpPr>
        <p:spPr>
          <a:xfrm>
            <a:off x="2873913" y="465160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8416" y="478479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" name="Oval 5"/>
          <p:cNvSpPr/>
          <p:nvPr/>
        </p:nvSpPr>
        <p:spPr>
          <a:xfrm>
            <a:off x="4087697" y="464394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2200" y="477713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144" y="4215671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8219" y="420801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0" name="Oval 9"/>
          <p:cNvSpPr/>
          <p:nvPr/>
        </p:nvSpPr>
        <p:spPr>
          <a:xfrm>
            <a:off x="2873913" y="291117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78416" y="304436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9067" y="2475241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3" name="Oval 12"/>
          <p:cNvSpPr/>
          <p:nvPr/>
        </p:nvSpPr>
        <p:spPr>
          <a:xfrm>
            <a:off x="4144259" y="290625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762" y="303945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9413" y="2470326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3952" y="2314082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3952" y="354198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03952" y="489789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78416" y="304436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2200" y="477713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74048" y="2314082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74048" y="354198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4048" y="489789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</p:spTree>
    <p:extLst>
      <p:ext uri="{BB962C8B-B14F-4D97-AF65-F5344CB8AC3E}">
        <p14:creationId xmlns:p14="http://schemas.microsoft.com/office/powerpoint/2010/main" val="42584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flow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8172"/>
            <a:ext cx="6974533" cy="4351338"/>
          </a:xfrm>
        </p:spPr>
      </p:pic>
      <p:sp>
        <p:nvSpPr>
          <p:cNvPr id="5" name="Oval 4"/>
          <p:cNvSpPr/>
          <p:nvPr/>
        </p:nvSpPr>
        <p:spPr>
          <a:xfrm>
            <a:off x="8921807" y="386783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26310" y="400102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8" name="Oval 7"/>
          <p:cNvSpPr/>
          <p:nvPr/>
        </p:nvSpPr>
        <p:spPr>
          <a:xfrm>
            <a:off x="10135591" y="3860169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40094" y="3993366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0514" y="5258944"/>
            <a:ext cx="204651" cy="3580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2434" y="3735977"/>
            <a:ext cx="1356359" cy="21858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961038" y="343190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66113" y="3424239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5" name="Oval 14"/>
          <p:cNvSpPr/>
          <p:nvPr/>
        </p:nvSpPr>
        <p:spPr>
          <a:xfrm>
            <a:off x="8921807" y="212740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026310" y="226059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36961" y="1691470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8" name="Oval 17"/>
          <p:cNvSpPr/>
          <p:nvPr/>
        </p:nvSpPr>
        <p:spPr>
          <a:xfrm>
            <a:off x="10192153" y="2122485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296656" y="2255682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07307" y="1686555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27" name="Oval 26"/>
          <p:cNvSpPr/>
          <p:nvPr/>
        </p:nvSpPr>
        <p:spPr>
          <a:xfrm>
            <a:off x="8362226" y="5470458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466729" y="5603655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9" name="Oval 28"/>
          <p:cNvSpPr/>
          <p:nvPr/>
        </p:nvSpPr>
        <p:spPr>
          <a:xfrm>
            <a:off x="9576010" y="546279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680513" y="559599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45097" y="5034528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66514" y="5026867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</a:t>
            </a:r>
          </a:p>
        </p:txBody>
      </p:sp>
      <p:sp>
        <p:nvSpPr>
          <p:cNvPr id="33" name="Oval 32"/>
          <p:cNvSpPr/>
          <p:nvPr/>
        </p:nvSpPr>
        <p:spPr>
          <a:xfrm>
            <a:off x="10699363" y="546279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03866" y="559599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11607" y="5036549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TT</a:t>
            </a:r>
          </a:p>
        </p:txBody>
      </p:sp>
      <p:cxnSp>
        <p:nvCxnSpPr>
          <p:cNvPr id="38" name="Straight Arrow Connector 37"/>
          <p:cNvCxnSpPr>
            <a:stCxn id="15" idx="5"/>
            <a:endCxn id="8" idx="1"/>
          </p:cNvCxnSpPr>
          <p:nvPr/>
        </p:nvCxnSpPr>
        <p:spPr>
          <a:xfrm>
            <a:off x="9464433" y="2670026"/>
            <a:ext cx="764258" cy="1283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27" idx="7"/>
          </p:cNvCxnSpPr>
          <p:nvPr/>
        </p:nvCxnSpPr>
        <p:spPr>
          <a:xfrm flipH="1">
            <a:off x="8904852" y="4402795"/>
            <a:ext cx="1323839" cy="1160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240094" y="3993366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26310" y="226059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66729" y="5603655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cxnSp>
        <p:nvCxnSpPr>
          <p:cNvPr id="36" name="Straight Arrow Connector 35"/>
          <p:cNvCxnSpPr>
            <a:endCxn id="5" idx="0"/>
          </p:cNvCxnSpPr>
          <p:nvPr/>
        </p:nvCxnSpPr>
        <p:spPr>
          <a:xfrm>
            <a:off x="9192359" y="2758211"/>
            <a:ext cx="47311" cy="1109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0"/>
          </p:cNvCxnSpPr>
          <p:nvPr/>
        </p:nvCxnSpPr>
        <p:spPr>
          <a:xfrm flipH="1">
            <a:off x="8680089" y="4495895"/>
            <a:ext cx="525756" cy="974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26310" y="226059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26310" y="400102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66729" y="5603655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048793" y="4041264"/>
            <a:ext cx="2247746" cy="18805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91419" y="3735490"/>
            <a:ext cx="165463" cy="3057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98284" y="3868161"/>
            <a:ext cx="2247746" cy="18805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81329" y="3704389"/>
            <a:ext cx="2247746" cy="18805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2" grpId="0" animBg="1"/>
      <p:bldP spid="16" grpId="0"/>
      <p:bldP spid="28" grpId="0"/>
      <p:bldP spid="44" grpId="0"/>
      <p:bldP spid="45" grpId="0"/>
      <p:bldP spid="45" grpId="1"/>
      <p:bldP spid="46" grpId="0"/>
      <p:bldP spid="46" grpId="1"/>
      <p:bldP spid="40" grpId="0"/>
      <p:bldP spid="41" grpId="0"/>
      <p:bldP spid="42" grpId="0"/>
      <p:bldP spid="43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a better fit?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choosing the best set of strains to minimize the error function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4191815"/>
                <a:ext cx="170360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91815"/>
                <a:ext cx="1703607" cy="703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75107" y="2854013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5107" y="408191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5107" y="543782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5203" y="2854013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45203" y="408191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45203" y="5437823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96261" y="3724295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=0.1∗1+0.4∗1+0.5∗0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1" y="3724295"/>
                <a:ext cx="318850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38" r="-1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96261" y="4543578"/>
                <a:ext cx="3188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=0.1∗0+0.4∗0+0.5∗1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1" y="4543578"/>
                <a:ext cx="318850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38" r="-11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5362861"/>
            <a:ext cx="254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– position</a:t>
            </a:r>
          </a:p>
          <a:p>
            <a:r>
              <a:rPr lang="en-US" i="1" dirty="0"/>
              <a:t>j</a:t>
            </a:r>
            <a:r>
              <a:rPr lang="en-US" dirty="0"/>
              <a:t> – base </a:t>
            </a:r>
          </a:p>
        </p:txBody>
      </p:sp>
    </p:spTree>
    <p:extLst>
      <p:ext uri="{BB962C8B-B14F-4D97-AF65-F5344CB8AC3E}">
        <p14:creationId xmlns:p14="http://schemas.microsoft.com/office/powerpoint/2010/main" val="4666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80159"/>
          </a:xfrm>
        </p:spPr>
        <p:txBody>
          <a:bodyPr/>
          <a:lstStyle/>
          <a:p>
            <a:r>
              <a:rPr lang="en-US" dirty="0"/>
              <a:t>So how do we decide on the strains?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8159" y="2525539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8159" y="375343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8159" y="510934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8255" y="2525539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GTCAT| AAC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8255" y="375343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8255" y="5109349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ACGCA| TCT</a:t>
            </a:r>
          </a:p>
        </p:txBody>
      </p:sp>
      <p:sp>
        <p:nvSpPr>
          <p:cNvPr id="10" name="Oval 9"/>
          <p:cNvSpPr/>
          <p:nvPr/>
        </p:nvSpPr>
        <p:spPr>
          <a:xfrm>
            <a:off x="369392" y="393034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3895" y="406354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12" name="Oval 11"/>
          <p:cNvSpPr/>
          <p:nvPr/>
        </p:nvSpPr>
        <p:spPr>
          <a:xfrm>
            <a:off x="1583176" y="392268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87679" y="405588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8623" y="3494417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698" y="3486756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16" name="Oval 15"/>
          <p:cNvSpPr/>
          <p:nvPr/>
        </p:nvSpPr>
        <p:spPr>
          <a:xfrm>
            <a:off x="369392" y="2189917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3895" y="2323114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546" y="1753987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19" name="Oval 18"/>
          <p:cNvSpPr/>
          <p:nvPr/>
        </p:nvSpPr>
        <p:spPr>
          <a:xfrm>
            <a:off x="1639738" y="2185002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44241" y="2318199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54892" y="1749072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24" name="Oval 23"/>
          <p:cNvSpPr/>
          <p:nvPr/>
        </p:nvSpPr>
        <p:spPr>
          <a:xfrm>
            <a:off x="3281437" y="390218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85940" y="403537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6" name="Oval 25"/>
          <p:cNvSpPr/>
          <p:nvPr/>
        </p:nvSpPr>
        <p:spPr>
          <a:xfrm>
            <a:off x="4495221" y="3894520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99724" y="4027717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20668" y="3466251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5743" y="3458590"/>
            <a:ext cx="66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AAC</a:t>
            </a:r>
          </a:p>
        </p:txBody>
      </p:sp>
      <p:sp>
        <p:nvSpPr>
          <p:cNvPr id="30" name="Oval 29"/>
          <p:cNvSpPr/>
          <p:nvPr/>
        </p:nvSpPr>
        <p:spPr>
          <a:xfrm>
            <a:off x="3281437" y="2161751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85940" y="2294948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6591" y="1725821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ACGCA</a:t>
            </a:r>
          </a:p>
        </p:txBody>
      </p:sp>
      <p:sp>
        <p:nvSpPr>
          <p:cNvPr id="33" name="Oval 32"/>
          <p:cNvSpPr/>
          <p:nvPr/>
        </p:nvSpPr>
        <p:spPr>
          <a:xfrm>
            <a:off x="4551783" y="2156836"/>
            <a:ext cx="635726" cy="63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56286" y="2290033"/>
            <a:ext cx="53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6937" y="1720906"/>
            <a:ext cx="9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GTCAT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1050" y="137160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70352" y="137974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996491" y="2418080"/>
            <a:ext cx="2771516" cy="10763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 animBg="1"/>
      <p:bldP spid="34" grpId="0"/>
      <p:bldP spid="35" grpId="0"/>
      <p:bldP spid="3" grpId="0"/>
      <p:bldP spid="36" grpId="0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will only work if your strains change in abundance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6759" y="2325514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6759" y="355341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0.40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6759" y="490932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0.50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9609" y="2325514"/>
            <a:ext cx="26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Strain1</a:t>
            </a:r>
          </a:p>
          <a:p>
            <a:r>
              <a:rPr lang="en-US" dirty="0"/>
              <a:t>Abundance: 0.70</a:t>
            </a:r>
          </a:p>
          <a:p>
            <a:r>
              <a:rPr lang="en-US" dirty="0"/>
              <a:t>Genotype: ACGCA | AAC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9609" y="355341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Strain2</a:t>
            </a:r>
          </a:p>
          <a:p>
            <a:r>
              <a:rPr lang="en-US" dirty="0"/>
              <a:t>Abundance: 0.10</a:t>
            </a:r>
          </a:p>
          <a:p>
            <a:r>
              <a:rPr lang="en-US" dirty="0"/>
              <a:t>Genotype: ACGCA | TCT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9609" y="4909324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Strain3</a:t>
            </a:r>
          </a:p>
          <a:p>
            <a:r>
              <a:rPr lang="en-US" dirty="0"/>
              <a:t>Abundance: 0.20</a:t>
            </a:r>
          </a:p>
          <a:p>
            <a:r>
              <a:rPr lang="en-US" dirty="0"/>
              <a:t>Genotype: GTCAT| TCT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95469" y="1791687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2046" y="1799827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1577830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57" y="142930"/>
            <a:ext cx="6319714" cy="64658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get you?</a:t>
            </a:r>
          </a:p>
        </p:txBody>
      </p:sp>
      <p:pic>
        <p:nvPicPr>
          <p:cNvPr id="4" name="Content Placeholder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7" y="1280160"/>
            <a:ext cx="5163493" cy="54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80158"/>
          </a:xfrm>
          <a:prstGeom prst="rect">
            <a:avLst/>
          </a:prstGeom>
          <a:solidFill>
            <a:srgbClr val="2E75B5">
              <a:alpha val="7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modern metagenomics sequencing pipeline</a:t>
            </a:r>
          </a:p>
        </p:txBody>
      </p:sp>
      <p:pic>
        <p:nvPicPr>
          <p:cNvPr id="447" name="Shape 4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1566" y="1453709"/>
            <a:ext cx="4783769" cy="540428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9626353" y="6488667"/>
            <a:ext cx="256564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Lasken and McLean 2014</a:t>
            </a:r>
          </a:p>
        </p:txBody>
      </p:sp>
      <p:sp>
        <p:nvSpPr>
          <p:cNvPr id="449" name="Shape 449"/>
          <p:cNvSpPr/>
          <p:nvPr/>
        </p:nvSpPr>
        <p:spPr>
          <a:xfrm>
            <a:off x="6725920" y="2743200"/>
            <a:ext cx="1979416" cy="400303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6196721" y="4052053"/>
            <a:ext cx="1979416" cy="26212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1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4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single-copy genes (USiCGs)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340702"/>
          </a:xfrm>
        </p:spPr>
        <p:txBody>
          <a:bodyPr/>
          <a:lstStyle/>
          <a:p>
            <a:r>
              <a:rPr lang="en-US" dirty="0"/>
              <a:t>Marker genes that appear in all microbial genomes </a:t>
            </a:r>
          </a:p>
          <a:p>
            <a:r>
              <a:rPr lang="en-US" dirty="0"/>
              <a:t>Almost always in a single copy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4522330"/>
            <a:ext cx="8229600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/>
              <a:t>Universal single-copy marker genes </a:t>
            </a:r>
            <a:r>
              <a:rPr lang="en-US" sz="3200" b="1" dirty="0"/>
              <a:t>should not </a:t>
            </a:r>
            <a:r>
              <a:rPr lang="en-US" sz="3200" dirty="0"/>
              <a:t>vary in abundance between different samples.</a:t>
            </a:r>
          </a:p>
        </p:txBody>
      </p:sp>
    </p:spTree>
    <p:extLst>
      <p:ext uri="{BB962C8B-B14F-4D97-AF65-F5344CB8AC3E}">
        <p14:creationId xmlns:p14="http://schemas.microsoft.com/office/powerpoint/2010/main" val="11646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Compositional normalization introduces biases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048023" y="4130108"/>
            <a:ext cx="2976662" cy="1823926"/>
            <a:chOff x="524023" y="4130108"/>
            <a:chExt cx="2976662" cy="1823926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-74729" y="4899350"/>
              <a:ext cx="1448810" cy="251306"/>
            </a:xfrm>
            <a:prstGeom prst="rect">
              <a:avLst/>
            </a:prstGeom>
            <a:noFill/>
          </p:spPr>
          <p:txBody>
            <a:bodyPr wrap="square" lIns="81235" tIns="40618" rIns="81235" bIns="40618" rtlCol="0">
              <a:spAutoFit/>
            </a:bodyPr>
            <a:lstStyle/>
            <a:p>
              <a:pPr algn="ctr"/>
              <a:r>
                <a:rPr lang="en-US" sz="1100" b="1" dirty="0"/>
                <a:t>Abundance of USiCGs</a:t>
              </a:r>
            </a:p>
          </p:txBody>
        </p:sp>
        <p:pic>
          <p:nvPicPr>
            <p:cNvPr id="6" name="Picture 5" descr="Boxplot_ALL_STOOL_SAMPLES_DATA_HMP_CLASS_HMP_SAMP_640_KO_76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7666" r="9198" b="13398"/>
            <a:stretch/>
          </p:blipFill>
          <p:spPr>
            <a:xfrm>
              <a:off x="936553" y="4361600"/>
              <a:ext cx="2564132" cy="1318041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36555" y="4361600"/>
              <a:ext cx="2560355" cy="1316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235" tIns="40618" rIns="81235" bIns="40618"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8552" y="4665942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1.5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2376" y="4130108"/>
              <a:ext cx="446185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x10</a:t>
              </a:r>
              <a:r>
                <a:rPr lang="en-US" sz="1100" baseline="30000" dirty="0"/>
                <a:t>-3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6074" y="5104979"/>
              <a:ext cx="235553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8552" y="5543495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0.5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6055" y="4236932"/>
              <a:ext cx="235553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46032" y="5702728"/>
              <a:ext cx="1649841" cy="2513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81235" tIns="40618" rIns="81235" bIns="40618" rtlCol="0">
              <a:spAutoFit/>
            </a:bodyPr>
            <a:lstStyle/>
            <a:p>
              <a:pPr algn="ctr"/>
              <a:r>
                <a:rPr lang="en-US" sz="1100" b="1" dirty="0"/>
                <a:t>HMP stool samples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047350" y="1475445"/>
            <a:ext cx="3158046" cy="2216593"/>
            <a:chOff x="523350" y="1953643"/>
            <a:chExt cx="3158046" cy="2216593"/>
          </a:xfrm>
        </p:grpSpPr>
        <p:pic>
          <p:nvPicPr>
            <p:cNvPr id="4" name="Picture 3" descr="Boxplot_VERTICAL_SCG_median_of_median_values_across_samples_DATA_HMP_CLASS_HMP_SAMP_640_KO_76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1" t="7548" r="9826" b="13806"/>
            <a:stretch/>
          </p:blipFill>
          <p:spPr>
            <a:xfrm>
              <a:off x="939201" y="2258366"/>
              <a:ext cx="2489132" cy="12944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7790" y="3544957"/>
              <a:ext cx="540763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900" dirty="0"/>
                <a:t>Tongue </a:t>
              </a:r>
              <a:br>
                <a:rPr lang="en-US" sz="900" dirty="0"/>
              </a:br>
              <a:r>
                <a:rPr lang="en-US" sz="900" dirty="0"/>
                <a:t>dorsum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1923" y="3544957"/>
              <a:ext cx="792434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Supragingival</a:t>
              </a:r>
              <a:br>
                <a:rPr lang="en-US" sz="900" dirty="0"/>
              </a:br>
              <a:r>
                <a:rPr lang="en-US" sz="900" dirty="0"/>
                <a:t>plaque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8666" y="3811208"/>
              <a:ext cx="593599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Posterior</a:t>
              </a:r>
              <a:br>
                <a:rPr lang="en-US" sz="900" dirty="0"/>
              </a:br>
              <a:r>
                <a:rPr lang="en-US" sz="900" dirty="0"/>
                <a:t>fornix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14606" y="3811208"/>
              <a:ext cx="526987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Buccal</a:t>
              </a:r>
              <a:br>
                <a:rPr lang="en-US" sz="900" dirty="0"/>
              </a:br>
              <a:r>
                <a:rPr lang="en-US" sz="900" dirty="0"/>
                <a:t>mucosa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2079" y="3811208"/>
              <a:ext cx="555390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Anterior</a:t>
              </a:r>
              <a:br>
                <a:rPr lang="en-US" sz="900" dirty="0"/>
              </a:br>
              <a:r>
                <a:rPr lang="en-US" sz="900" dirty="0"/>
                <a:t>nares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8033" y="3576408"/>
              <a:ext cx="407713" cy="220529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Stool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43383" y="3552800"/>
              <a:ext cx="838013" cy="359028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900" dirty="0"/>
                <a:t>Retroauricular</a:t>
              </a:r>
              <a:br>
                <a:rPr lang="en-US" sz="900" dirty="0"/>
              </a:br>
              <a:r>
                <a:rPr lang="en-US" sz="900" dirty="0"/>
                <a:t>crease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618" y="2608515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1.3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4301" y="2352229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1.5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3258" y="2026457"/>
              <a:ext cx="446185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x10</a:t>
              </a:r>
              <a:r>
                <a:rPr lang="en-US" sz="1100" baseline="30000" dirty="0"/>
                <a:t>-3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8769" y="3099459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0.9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452" y="2847483"/>
              <a:ext cx="342660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1.1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9436" y="3349752"/>
              <a:ext cx="343593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0.7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-312355" y="2789348"/>
              <a:ext cx="1922715" cy="251306"/>
            </a:xfrm>
            <a:prstGeom prst="rect">
              <a:avLst/>
            </a:prstGeom>
            <a:noFill/>
          </p:spPr>
          <p:txBody>
            <a:bodyPr wrap="square" lIns="81235" tIns="40618" rIns="81235" bIns="40618" rtlCol="0">
              <a:spAutoFit/>
            </a:bodyPr>
            <a:lstStyle/>
            <a:p>
              <a:pPr algn="ctr"/>
              <a:r>
                <a:rPr lang="en-US" sz="1100" b="1" dirty="0"/>
                <a:t>Median abundance of USiCGs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4304" y="2130652"/>
              <a:ext cx="343593" cy="251306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r>
                <a:rPr lang="en-US" sz="1100" dirty="0"/>
                <a:t>1.7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39201" y="2258363"/>
              <a:ext cx="2489132" cy="1286594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235" tIns="40618" rIns="81235" bIns="406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375967" y="3001743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733660" y="3024245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091532" y="3130715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449225" y="3156030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809845" y="3192598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8074" y="3362979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18581" y="3003718"/>
              <a:ext cx="179421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536952" y="2967617"/>
            <a:ext cx="4304522" cy="1995146"/>
            <a:chOff x="3852815" y="2028660"/>
            <a:chExt cx="4304522" cy="1995146"/>
          </a:xfrm>
        </p:grpSpPr>
        <p:sp>
          <p:nvSpPr>
            <p:cNvPr id="57" name="Rectangle 56"/>
            <p:cNvSpPr/>
            <p:nvPr/>
          </p:nvSpPr>
          <p:spPr>
            <a:xfrm>
              <a:off x="5561645" y="2237853"/>
              <a:ext cx="2463741" cy="1320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4401458" y="2703494"/>
              <a:ext cx="15279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Median abundance</a:t>
              </a:r>
              <a:br>
                <a:rPr lang="en-US" sz="1100" b="1" dirty="0"/>
              </a:br>
              <a:r>
                <a:rPr lang="en-US" sz="1100" b="1" dirty="0"/>
                <a:t> of USiCGs in body site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73590" y="2288377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1.4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72199" y="2106680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1.5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89418" y="2028660"/>
              <a:ext cx="4397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x10</a:t>
              </a:r>
              <a:r>
                <a:rPr lang="en-US" sz="1000" baseline="30000" dirty="0"/>
                <a:t>-3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8818" y="295605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72199" y="2460032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60558" y="3280255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0.8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60558" y="3118495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0.9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59497" y="3445816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0.7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47558" y="3762196"/>
              <a:ext cx="246374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Average genome size in sample (in Mb)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16756" y="3498635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13629" y="3498635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26639" y="3498697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2762" y="3499368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1.5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05959" y="3500592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472486" y="350059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02687" y="3500592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273592" y="2621751"/>
              <a:ext cx="3513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72199" y="2793407"/>
              <a:ext cx="3470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1.1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81522" y="2206103"/>
              <a:ext cx="2247535" cy="636027"/>
            </a:xfrm>
            <a:prstGeom prst="rect">
              <a:avLst/>
            </a:prstGeom>
            <a:noFill/>
          </p:spPr>
          <p:txBody>
            <a:bodyPr wrap="square" lIns="81235" tIns="40618" rIns="81235" bIns="40618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FF0000"/>
                  </a:solidFill>
                </a:rPr>
                <a:t>Tongue dorsum </a:t>
              </a:r>
              <a:r>
                <a:rPr lang="en-US" sz="900" dirty="0"/>
                <a:t>; </a:t>
              </a:r>
              <a:r>
                <a:rPr lang="en-US" sz="900" dirty="0">
                  <a:solidFill>
                    <a:srgbClr val="FFCC66"/>
                  </a:solidFill>
                </a:rPr>
                <a:t>Posterior fornix </a:t>
              </a:r>
              <a:r>
                <a:rPr lang="en-US" sz="900" dirty="0">
                  <a:solidFill>
                    <a:srgbClr val="80FF00"/>
                  </a:solidFill>
                </a:rPr>
                <a:t>Supragingival plaque </a:t>
              </a:r>
              <a:r>
                <a:rPr lang="en-US" sz="900" dirty="0"/>
                <a:t>; </a:t>
              </a:r>
              <a:r>
                <a:rPr lang="en-US" sz="900" dirty="0">
                  <a:solidFill>
                    <a:srgbClr val="00FF80"/>
                  </a:solidFill>
                </a:rPr>
                <a:t>Buccal mucosa </a:t>
              </a:r>
              <a:br>
                <a:rPr lang="en-US" sz="900" dirty="0">
                  <a:solidFill>
                    <a:srgbClr val="00FF80"/>
                  </a:solidFill>
                </a:rPr>
              </a:br>
              <a:r>
                <a:rPr lang="en-US" sz="900" dirty="0">
                  <a:solidFill>
                    <a:srgbClr val="0080FF"/>
                  </a:solidFill>
                </a:rPr>
                <a:t>Stool </a:t>
              </a:r>
              <a:r>
                <a:rPr lang="en-US" sz="900" dirty="0"/>
                <a:t>; </a:t>
              </a:r>
              <a:r>
                <a:rPr lang="en-US" sz="900" dirty="0">
                  <a:solidFill>
                    <a:srgbClr val="6666FF"/>
                  </a:solidFill>
                </a:rPr>
                <a:t>Anterior nares</a:t>
              </a:r>
              <a:r>
                <a:rPr lang="en-US" sz="900" dirty="0"/>
                <a:t> </a:t>
              </a:r>
              <a:br>
                <a:rPr lang="en-US" sz="900" dirty="0"/>
              </a:br>
              <a:r>
                <a:rPr lang="en-US" sz="900" dirty="0">
                  <a:solidFill>
                    <a:srgbClr val="FF66FF"/>
                  </a:solidFill>
                </a:rPr>
                <a:t>Retroauricular crease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61019" y="3137575"/>
              <a:ext cx="604194" cy="420584"/>
            </a:xfrm>
            <a:prstGeom prst="rect">
              <a:avLst/>
            </a:prstGeom>
            <a:noFill/>
          </p:spPr>
          <p:txBody>
            <a:bodyPr wrap="none" lIns="81235" tIns="40618" rIns="81235" bIns="40618" rtlCol="0">
              <a:spAutoFit/>
            </a:bodyPr>
            <a:lstStyle/>
            <a:p>
              <a:pPr algn="ctr"/>
              <a:r>
                <a:rPr lang="en-US" sz="1100" dirty="0"/>
                <a:t>R=-0.78</a:t>
              </a:r>
              <a:br>
                <a:rPr lang="en-US" sz="1100" dirty="0"/>
              </a:br>
              <a:r>
                <a:rPr lang="en-US" sz="1100" dirty="0"/>
                <a:t>P&lt;0.05</a:t>
              </a:r>
              <a:endParaRPr lang="en-US" sz="1100" baseline="30000" dirty="0"/>
            </a:p>
          </p:txBody>
        </p:sp>
        <p:pic>
          <p:nvPicPr>
            <p:cNvPr id="85" name="Picture 84" descr="median_abun_per_sample_vs_predicted_genomic_mass_SCG_BODY_SITES_DATA_HMP_CLASS_HMP_SAMP_640_KO_76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0" t="7790" r="9743" b="11424"/>
            <a:stretch/>
          </p:blipFill>
          <p:spPr>
            <a:xfrm>
              <a:off x="5561020" y="2237852"/>
              <a:ext cx="2461910" cy="1320311"/>
            </a:xfrm>
            <a:prstGeom prst="rect">
              <a:avLst/>
            </a:prstGeom>
          </p:spPr>
        </p:pic>
        <p:sp>
          <p:nvSpPr>
            <p:cNvPr id="86" name="Right Arrow 85"/>
            <p:cNvSpPr/>
            <p:nvPr/>
          </p:nvSpPr>
          <p:spPr>
            <a:xfrm>
              <a:off x="3852815" y="2706253"/>
              <a:ext cx="849507" cy="3179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27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Spurious intra-sample variation</a:t>
            </a:r>
          </a:p>
        </p:txBody>
      </p:sp>
      <p:pic>
        <p:nvPicPr>
          <p:cNvPr id="11" name="Picture 10" descr="Figure 4_f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t="3384" r="9639" b="13227"/>
          <a:stretch/>
        </p:blipFill>
        <p:spPr>
          <a:xfrm rot="16200000">
            <a:off x="4450338" y="339470"/>
            <a:ext cx="3343395" cy="5996103"/>
          </a:xfrm>
          <a:prstGeom prst="rect">
            <a:avLst/>
          </a:prstGeom>
        </p:spPr>
      </p:pic>
      <p:pic>
        <p:nvPicPr>
          <p:cNvPr id="12" name="Picture 11" descr="Figure 4_f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0" b="10945"/>
          <a:stretch/>
        </p:blipFill>
        <p:spPr>
          <a:xfrm>
            <a:off x="9120087" y="1717378"/>
            <a:ext cx="609669" cy="318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6491" y="5012629"/>
            <a:ext cx="5795894" cy="451361"/>
          </a:xfrm>
          <a:prstGeom prst="rect">
            <a:avLst/>
          </a:prstGeom>
          <a:solidFill>
            <a:schemeClr val="bg1"/>
          </a:solidFill>
        </p:spPr>
        <p:txBody>
          <a:bodyPr wrap="square" lIns="81235" tIns="40618" rIns="81235" bIns="40618" rtlCol="0">
            <a:spAutoFit/>
          </a:bodyPr>
          <a:lstStyle/>
          <a:p>
            <a:pPr algn="ctr"/>
            <a:r>
              <a:rPr lang="en-US" sz="2400" b="1" dirty="0"/>
              <a:t>HMP stool samples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21839" y="3137618"/>
            <a:ext cx="3291841" cy="451361"/>
          </a:xfrm>
          <a:prstGeom prst="rect">
            <a:avLst/>
          </a:prstGeom>
          <a:noFill/>
        </p:spPr>
        <p:txBody>
          <a:bodyPr wrap="square" lIns="81235" tIns="40618" rIns="81235" bIns="40618" rtlCol="0">
            <a:spAutoFit/>
          </a:bodyPr>
          <a:lstStyle/>
          <a:p>
            <a:pPr algn="ctr"/>
            <a:r>
              <a:rPr lang="en-US" sz="2400" b="1" dirty="0"/>
              <a:t>Abundance of USiCGs</a:t>
            </a:r>
          </a:p>
        </p:txBody>
      </p:sp>
    </p:spTree>
    <p:extLst>
      <p:ext uri="{BB962C8B-B14F-4D97-AF65-F5344CB8AC3E}">
        <p14:creationId xmlns:p14="http://schemas.microsoft.com/office/powerpoint/2010/main" val="323211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/>
              <a:t>impact of gene properties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74" y="1274046"/>
            <a:ext cx="1551617" cy="1382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74" y="4073425"/>
            <a:ext cx="1551617" cy="1709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874" y="2750410"/>
            <a:ext cx="1551617" cy="12143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874" y="5912194"/>
            <a:ext cx="1551617" cy="91073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06609" y="1274046"/>
            <a:ext cx="3327880" cy="5528560"/>
            <a:chOff x="1982609" y="1044742"/>
            <a:chExt cx="3327880" cy="5605463"/>
          </a:xfrm>
        </p:grpSpPr>
        <p:sp>
          <p:nvSpPr>
            <p:cNvPr id="14" name="Rectangle 13"/>
            <p:cNvSpPr/>
            <p:nvPr/>
          </p:nvSpPr>
          <p:spPr>
            <a:xfrm>
              <a:off x="3762384" y="1884172"/>
              <a:ext cx="1385485" cy="166492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9764" y="147633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properties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457619" y="2392960"/>
              <a:ext cx="1724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Universal single-</a:t>
              </a:r>
              <a:br>
                <a:rPr lang="en-US" dirty="0"/>
              </a:br>
              <a:r>
                <a:rPr lang="en-US" dirty="0"/>
                <a:t>copy genes</a:t>
              </a:r>
            </a:p>
          </p:txBody>
        </p:sp>
        <p:sp>
          <p:nvSpPr>
            <p:cNvPr id="33" name="Right Brace 32"/>
            <p:cNvSpPr>
              <a:spLocks noChangeAspect="1"/>
            </p:cNvSpPr>
            <p:nvPr/>
          </p:nvSpPr>
          <p:spPr bwMode="auto">
            <a:xfrm>
              <a:off x="1982609" y="1044742"/>
              <a:ext cx="328783" cy="5605463"/>
            </a:xfrm>
            <a:prstGeom prst="rightBrace">
              <a:avLst>
                <a:gd name="adj1" fmla="val 25362"/>
                <a:gd name="adj2" fmla="val 27747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33734" y="2056890"/>
            <a:ext cx="2288690" cy="2047014"/>
            <a:chOff x="5309734" y="1884170"/>
            <a:chExt cx="2288690" cy="2047014"/>
          </a:xfrm>
        </p:grpSpPr>
        <p:grpSp>
          <p:nvGrpSpPr>
            <p:cNvPr id="5" name="Group 4"/>
            <p:cNvGrpSpPr/>
            <p:nvPr/>
          </p:nvGrpSpPr>
          <p:grpSpPr>
            <a:xfrm>
              <a:off x="5309734" y="1884170"/>
              <a:ext cx="2288690" cy="1664927"/>
              <a:chOff x="5309734" y="1884170"/>
              <a:chExt cx="2288690" cy="1664927"/>
            </a:xfrm>
          </p:grpSpPr>
          <p:sp>
            <p:nvSpPr>
              <p:cNvPr id="19" name="TextBox 18"/>
              <p:cNvSpPr txBox="1"/>
              <p:nvPr/>
            </p:nvSpPr>
            <p:spPr>
              <a:xfrm rot="10800000" flipH="1" flipV="1">
                <a:off x="5309734" y="2353245"/>
                <a:ext cx="450864" cy="5847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X</a:t>
                </a:r>
                <a:endParaRPr lang="en-US" sz="2000" b="1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6200000">
                <a:off x="5120053" y="2649752"/>
                <a:ext cx="1664925" cy="133764"/>
              </a:xfrm>
              <a:prstGeom prst="rect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0800000" flipH="1" flipV="1">
                <a:off x="6204131" y="2353245"/>
                <a:ext cx="450864" cy="5847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=</a:t>
                </a:r>
                <a:endParaRPr lang="en-US" sz="2000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6200000">
                <a:off x="5975665" y="2649751"/>
                <a:ext cx="1664925" cy="13376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  <a:gs pos="1000">
                    <a:srgbClr val="800000"/>
                  </a:gs>
                </a:gsLst>
                <a:lin ang="0" scaled="0"/>
              </a:gra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6447948" y="2398621"/>
                <a:ext cx="1664925" cy="636027"/>
              </a:xfrm>
              <a:prstGeom prst="rect">
                <a:avLst/>
              </a:prstGeom>
              <a:noFill/>
            </p:spPr>
            <p:txBody>
              <a:bodyPr wrap="square" lIns="81235" tIns="40618" rIns="81235" bIns="40618" rtlCol="0">
                <a:spAutoFit/>
              </a:bodyPr>
              <a:lstStyle/>
              <a:p>
                <a:pPr algn="ctr"/>
                <a:r>
                  <a:rPr lang="en-US" dirty="0"/>
                  <a:t>Abundance </a:t>
                </a:r>
                <a:br>
                  <a:rPr lang="en-US" dirty="0"/>
                </a:br>
                <a:r>
                  <a:rPr lang="en-US" dirty="0"/>
                  <a:t>of USiCGs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662722" y="3430396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87442" y="3469519"/>
              <a:ext cx="5559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</a:rPr>
                <a:t>β</a:t>
              </a:r>
              <a:endParaRPr lang="en-US" sz="2400" b="1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5866" y="4505571"/>
            <a:ext cx="5744859" cy="1939940"/>
            <a:chOff x="2741865" y="4505571"/>
            <a:chExt cx="5744859" cy="193994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25879" r="25596"/>
            <a:stretch/>
          </p:blipFill>
          <p:spPr>
            <a:xfrm>
              <a:off x="2996603" y="5238478"/>
              <a:ext cx="5383609" cy="120703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949123" y="4651375"/>
              <a:ext cx="419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Solved using elastic-net regularization:</a:t>
              </a:r>
              <a:endParaRPr lang="en-US" sz="2000" baseline="-250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41865" y="4505571"/>
              <a:ext cx="5744859" cy="1939940"/>
            </a:xfrm>
            <a:prstGeom prst="rect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8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Explaining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/>
              <a:t>intra-sample variation</a:t>
            </a:r>
          </a:p>
        </p:txBody>
      </p:sp>
      <p:pic>
        <p:nvPicPr>
          <p:cNvPr id="8" name="Picture 7" descr="Figure 5_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4394" r="4956" b="74364"/>
          <a:stretch/>
        </p:blipFill>
        <p:spPr>
          <a:xfrm>
            <a:off x="3221345" y="1519384"/>
            <a:ext cx="6445163" cy="1032707"/>
          </a:xfrm>
          <a:prstGeom prst="rect">
            <a:avLst/>
          </a:prstGeom>
        </p:spPr>
      </p:pic>
      <p:pic>
        <p:nvPicPr>
          <p:cNvPr id="9" name="Picture 8" descr="Figure 5_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5637" r="-2" b="-1"/>
          <a:stretch/>
        </p:blipFill>
        <p:spPr>
          <a:xfrm>
            <a:off x="3870960" y="2552090"/>
            <a:ext cx="6187440" cy="3615322"/>
          </a:xfrm>
          <a:prstGeom prst="rect">
            <a:avLst/>
          </a:prstGeom>
        </p:spPr>
      </p:pic>
      <p:pic>
        <p:nvPicPr>
          <p:cNvPr id="11" name="Picture 10" descr="Figure 5_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7" r="78297" b="-1"/>
          <a:stretch/>
        </p:blipFill>
        <p:spPr>
          <a:xfrm>
            <a:off x="2155918" y="2552090"/>
            <a:ext cx="1715042" cy="36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1140</Words>
  <Application>Microsoft Office PowerPoint</Application>
  <PresentationFormat>Widescreen</PresentationFormat>
  <Paragraphs>338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新細明體</vt:lpstr>
      <vt:lpstr>Office Theme</vt:lpstr>
      <vt:lpstr>PowerPoint Presentation</vt:lpstr>
      <vt:lpstr>Outline</vt:lpstr>
      <vt:lpstr>Recall compositional problems</vt:lpstr>
      <vt:lpstr>A modern metagenomics sequencing pipeline</vt:lpstr>
      <vt:lpstr>Universal single-copy genes (USiCGs)</vt:lpstr>
      <vt:lpstr>Compositional normalization introduces biases</vt:lpstr>
      <vt:lpstr>Spurious intra-sample variation</vt:lpstr>
      <vt:lpstr>Modeling impact of gene properties</vt:lpstr>
      <vt:lpstr>Explaining intra-sample variation</vt:lpstr>
      <vt:lpstr>The MUSiCC pipeline</vt:lpstr>
      <vt:lpstr>MUSiCC lowers inter-study variability</vt:lpstr>
      <vt:lpstr>Strain finding</vt:lpstr>
      <vt:lpstr>Recall – bacterial species</vt:lpstr>
      <vt:lpstr>Definitions</vt:lpstr>
      <vt:lpstr>Does the within-species variation mean anything?</vt:lpstr>
      <vt:lpstr>Prochlorococcus</vt:lpstr>
      <vt:lpstr>Prochlorococcus ecotypes</vt:lpstr>
      <vt:lpstr>E. coli O157</vt:lpstr>
      <vt:lpstr>Strain finding</vt:lpstr>
      <vt:lpstr>Variants</vt:lpstr>
      <vt:lpstr>How can we detect strains in metagenomes?</vt:lpstr>
      <vt:lpstr>This allows you to compare microbiome strains to published genome sequences</vt:lpstr>
      <vt:lpstr>Calling variants in human genetics</vt:lpstr>
      <vt:lpstr>Calling variants in the microbiome</vt:lpstr>
      <vt:lpstr>Early work detecting SNVs in metagenomes</vt:lpstr>
      <vt:lpstr>Strain finding</vt:lpstr>
      <vt:lpstr>Conspecific Strains (Constrains)</vt:lpstr>
      <vt:lpstr>SNP identification</vt:lpstr>
      <vt:lpstr>Recall, other methods take only the most abundant allele</vt:lpstr>
      <vt:lpstr>SNP flow algorithm</vt:lpstr>
      <vt:lpstr>Some intuition</vt:lpstr>
      <vt:lpstr>SNP flow algorithm</vt:lpstr>
      <vt:lpstr>Which is a better fit?</vt:lpstr>
      <vt:lpstr>So how do we decide on the strains?</vt:lpstr>
      <vt:lpstr>This will only work if your strains change in abundance</vt:lpstr>
      <vt:lpstr>Where does this get you?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virtualbox</dc:creator>
  <cp:lastModifiedBy>Adrian Verster</cp:lastModifiedBy>
  <cp:revision>116</cp:revision>
  <dcterms:created xsi:type="dcterms:W3CDTF">2016-02-29T17:10:48Z</dcterms:created>
  <dcterms:modified xsi:type="dcterms:W3CDTF">2017-05-02T22:46:37Z</dcterms:modified>
</cp:coreProperties>
</file>